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Lora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3C16C6-E763-4D14-93FB-142D70E8093B}">
  <a:tblStyle styleId="{BD3C16C6-E763-4D14-93FB-142D70E809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oraMedium-bold.fntdata"/><Relationship Id="rId25" Type="http://schemas.openxmlformats.org/officeDocument/2006/relationships/font" Target="fonts/LoraMedium-regular.fntdata"/><Relationship Id="rId28" Type="http://schemas.openxmlformats.org/officeDocument/2006/relationships/font" Target="fonts/LoraMedium-boldItalic.fntdata"/><Relationship Id="rId27" Type="http://schemas.openxmlformats.org/officeDocument/2006/relationships/font" Target="fonts/Lora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bd5ed0cd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bd5ed0c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bd5ed0c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bd5ed0c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bdc6ebf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bdc6ebf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3a0e6866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3a0e6866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3a0e6866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3a0e6866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bdc6ebfd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bdc6ebf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bdc6ebf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bdc6ebf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bdc6ebfd0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bdc6ebfd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bdc6ebfd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bdc6ebfd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bdc6ebfd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bdc6ebfd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bdc6ebfd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bdc6ebfd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bdc6ebfd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bdc6ebfd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bdc6ebfd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bdc6ebfd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bdc6ebfd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bdc6ebfd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bdc6ebfd0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bdc6ebfd0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3a0e6866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3a0e6866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bd5ed0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bd5ed0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eb.stanford.edu/class/aa228/reports/2019/final106.pdf" TargetMode="External"/><Relationship Id="rId4" Type="http://schemas.openxmlformats.org/officeDocument/2006/relationships/hyperlink" Target="http://cs231n.stanford.edu/slides/2017/cs231n_2017_lecture14.pdf" TargetMode="External"/><Relationship Id="rId5" Type="http://schemas.openxmlformats.org/officeDocument/2006/relationships/hyperlink" Target="https://mcts.netlify.app/mcts/" TargetMode="External"/><Relationship Id="rId6" Type="http://schemas.openxmlformats.org/officeDocument/2006/relationships/hyperlink" Target="https://upcommons.upc.edu/bitstream/handle/2117/394322/178919.pdf?sequence=2&amp;isAllowed=y" TargetMode="External"/><Relationship Id="rId7" Type="http://schemas.openxmlformats.org/officeDocument/2006/relationships/hyperlink" Target="https://disi.unitn.it/~montreso/asd/docs/connect4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Connect4 using Reinforcement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68550"/>
            <a:ext cx="8520600" cy="15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Arvind Raghavendran    MDS202214</a:t>
            </a:r>
            <a:br>
              <a:rPr lang="en"/>
            </a:br>
            <a:r>
              <a:rPr lang="en"/>
              <a:t>Sneha KK                      MDS202240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Sarvesh Bhandary         MDS202253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and performance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SARSA trained with random agent  : 1L episodes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Q-learning trained with random agent : 1L episodes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Q-learning trained with negamax : 10000 episodes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   </a:t>
            </a:r>
            <a:r>
              <a:rPr lang="en">
                <a:solidFill>
                  <a:schemeClr val="accent2"/>
                </a:solidFill>
              </a:rPr>
              <a:t>  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Performance vs random agent in 1000 games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aphicFrame>
        <p:nvGraphicFramePr>
          <p:cNvPr id="124" name="Google Shape;124;p22"/>
          <p:cNvGraphicFramePr/>
          <p:nvPr/>
        </p:nvGraphicFramePr>
        <p:xfrm>
          <a:off x="1028150" y="279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{BD3C16C6-E763-4D14-93FB-142D70E8093B}</a:tableStyleId>
              </a:tblPr>
              <a:tblGrid>
                <a:gridCol w="2551000"/>
                <a:gridCol w="1068500"/>
                <a:gridCol w="2248475"/>
                <a:gridCol w="1371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Agent (training method) 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Wins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Invalid moves/ draws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Losses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SARSA with </a:t>
                      </a:r>
                      <a:r>
                        <a:rPr lang="en">
                          <a:solidFill>
                            <a:schemeClr val="accent2"/>
                          </a:solidFill>
                        </a:rPr>
                        <a:t>random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442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347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211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Q-learning with random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597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238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165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Q-learning with negamax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446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243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211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seeing enough?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82750"/>
            <a:ext cx="8520600" cy="3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much of the 4.5 Trillion states are we visiting?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1L episodes : each episode is a maximum of 42 states: 42L states in maximum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5L states is approximately 0.00001 percent: many actions are random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25" y="2036350"/>
            <a:ext cx="3674525" cy="20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Monte </a:t>
            </a:r>
            <a:r>
              <a:rPr lang="en"/>
              <a:t>Carlo Tree Search </a:t>
            </a:r>
            <a:r>
              <a:rPr lang="en"/>
              <a:t>(MCTS)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Uses Upper Confidence Bound (UCB) scores given by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leaf nodes with highest UCB score [3]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Expand and simulate episodes to obtain UCB scores of new leaf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Backtrack along the path and update UCB scores for leaf nodes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20277" l="0" r="0" t="6649"/>
          <a:stretch/>
        </p:blipFill>
        <p:spPr>
          <a:xfrm>
            <a:off x="523887" y="2571740"/>
            <a:ext cx="8096250" cy="23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 b="17898" l="1317" r="47413" t="16029"/>
          <a:stretch/>
        </p:blipFill>
        <p:spPr>
          <a:xfrm>
            <a:off x="6437852" y="957585"/>
            <a:ext cx="1656096" cy="8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Connect4 bot using Deep </a:t>
            </a:r>
            <a:r>
              <a:rPr lang="en"/>
              <a:t>RL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Input: Current state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Output: Estimated Q values for every 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Loss functions: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Least squares (Predicted and Target Q values) [2]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Mean Absolute Error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Architectures: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Simple FCNN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Completely trainable CNN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Partially trainable CNN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50024" t="0"/>
          <a:stretch/>
        </p:blipFill>
        <p:spPr>
          <a:xfrm>
            <a:off x="5870744" y="1289050"/>
            <a:ext cx="23848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Parameters shared across states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Strategies get refined for all states simultaneously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Learning without needing to visit every state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19824" r="25060" t="0"/>
          <a:stretch/>
        </p:blipFill>
        <p:spPr>
          <a:xfrm>
            <a:off x="2052138" y="3106850"/>
            <a:ext cx="5039724" cy="13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based architectures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85150"/>
            <a:ext cx="4776600" cy="31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Kernels capture information regarding disc/token configuration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Exploits the grid nature of the game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Having few fixed kernels can identify </a:t>
            </a:r>
            <a:r>
              <a:rPr lang="en"/>
              <a:t>potentially </a:t>
            </a:r>
            <a:r>
              <a:rPr lang="en"/>
              <a:t>immediate win/lose conditions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Merging CNN and dense layers could help the model recognize different </a:t>
            </a:r>
            <a:r>
              <a:rPr lang="en"/>
              <a:t>token </a:t>
            </a:r>
            <a:r>
              <a:rPr lang="en"/>
              <a:t>configurations across different regions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2254" l="11971" r="11971" t="1794"/>
          <a:stretch/>
        </p:blipFill>
        <p:spPr>
          <a:xfrm>
            <a:off x="5434100" y="1615450"/>
            <a:ext cx="2856701" cy="23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6256952" y="2019092"/>
            <a:ext cx="1141800" cy="11532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Works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40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reward systems with potentially integrating intermediate rewards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Experiment with more NN architectures, could try different fixed kernels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advanced MCTS implementation for quickly obtaining optimal strategies.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3D and larger board sizes version of Connect-4.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Investigating strategies that prioritize sequences of actions which lead to guaranteed wins rather than simply looking for more win possibilities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Split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Arvind: Explored </a:t>
            </a:r>
            <a:r>
              <a:rPr lang="en"/>
              <a:t>different environments and </a:t>
            </a:r>
            <a:r>
              <a:rPr lang="en"/>
              <a:t>available literature for training effective algorithms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Sneha: Implemented traditional RL algorithms like SARSA, Q-Learning etc. and demonstrated the large state space issue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Sarvesh: Formulated deep RL approaches using FCNNs and CNNs and explored MCTS methods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3"/>
              </a:rPr>
              <a:t>Reinforcement Learning for Connect Four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4"/>
              </a:rPr>
              <a:t>Deep Reinforcement Learning: An 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 u="sng">
                <a:solidFill>
                  <a:schemeClr val="hlink"/>
                </a:solidFill>
                <a:hlinkClick r:id="rId5"/>
              </a:rPr>
              <a:t>Applying Monte Carlo Tree Search to a game of Connect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[4] </a:t>
            </a:r>
            <a:r>
              <a:rPr lang="en" u="sng">
                <a:solidFill>
                  <a:schemeClr val="hlink"/>
                </a:solidFill>
                <a:hlinkClick r:id="rId6"/>
              </a:rPr>
              <a:t>Multi-agent reinforcement learning in two-player zero-sum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[5] </a:t>
            </a:r>
            <a:r>
              <a:rPr lang="en" u="sng">
                <a:solidFill>
                  <a:schemeClr val="hlink"/>
                </a:solidFill>
                <a:hlinkClick r:id="rId7"/>
              </a:rPr>
              <a:t>The Game is Solved: White Wins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36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Connect Four: A well-known two-player strategy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Objective: Achieve a sequence of four colored discs in a row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Gameplay: Players take turns selecting a slot to drop their discs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7748" l="22713" r="26001" t="13585"/>
          <a:stretch/>
        </p:blipFill>
        <p:spPr>
          <a:xfrm>
            <a:off x="5518450" y="1139913"/>
            <a:ext cx="3313850" cy="28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to Win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Middle slots hold higher value due to increased potential for four-in-a-row.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Assuming perfect play, literature [5] shows that: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1 </a:t>
            </a:r>
            <a:r>
              <a:rPr lang="en"/>
              <a:t>can always win by starting at center column.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2 can always draw provided that Player 1 doesn’t start at the center.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Vertical board with 6 rows and 7 columns, totaling 42 playable positions.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Each player has 21 coin-like pieces in a different color, and they take turns dropping their pieces into a column on the board.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Once a piece is dropped, it falls to the lowest available position in that column, and turns alternate between players.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If a column is full, no more pieces can be played into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The game ends when a player achieves a connect-four or when the board is full, resulting in a tie if no player has connected four pieces.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and </a:t>
            </a:r>
            <a:r>
              <a:rPr lang="en"/>
              <a:t>State Space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759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Actions Possible = 7 - C, where C is the number of full columns at the current state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An estimated upper bound for possible states is 3^42, considering each position can be free/player one's piece/player two's piece.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A lower bound, determined by a computer program, is around 4.5 trillion possible positions.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475" y="3201275"/>
            <a:ext cx="2075675" cy="17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Reinforcement Learning 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 Connect Four's extensive branching factor restricts exhaustive search feasibility.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 Traditional algorithms covering the entire game tree incur high computational costs.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- Heuristic-based methods and Monte Carlo Tree Search are preferred alternatives.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Environment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chemeClr val="lt1"/>
                </a:highlight>
              </a:rPr>
              <a:t>Used to simulate ConnectX ⇒ </a:t>
            </a:r>
            <a:r>
              <a:rPr i="1" lang="en">
                <a:highlight>
                  <a:schemeClr val="lt1"/>
                </a:highlight>
              </a:rPr>
              <a:t>m</a:t>
            </a:r>
            <a:r>
              <a:rPr lang="en">
                <a:highlight>
                  <a:schemeClr val="lt1"/>
                </a:highlight>
              </a:rPr>
              <a:t>×</a:t>
            </a:r>
            <a:r>
              <a:rPr i="1" lang="en">
                <a:highlight>
                  <a:schemeClr val="lt1"/>
                </a:highlight>
              </a:rPr>
              <a:t>n</a:t>
            </a:r>
            <a:r>
              <a:rPr lang="en">
                <a:highlight>
                  <a:schemeClr val="lt1"/>
                </a:highlight>
              </a:rPr>
              <a:t> board, join X in a row to win</a:t>
            </a:r>
            <a:endParaRPr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chemeClr val="lt1"/>
                </a:highlight>
              </a:rPr>
              <a:t>We are using the negamax algorithm as benchmark to test our agents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97450"/>
            <a:ext cx="2400101" cy="78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9"/>
          <p:cNvGrpSpPr/>
          <p:nvPr/>
        </p:nvGrpSpPr>
        <p:grpSpPr>
          <a:xfrm>
            <a:off x="4571997" y="2714050"/>
            <a:ext cx="4411927" cy="2088475"/>
            <a:chOff x="4370522" y="2722825"/>
            <a:chExt cx="4411927" cy="2088475"/>
          </a:xfrm>
        </p:grpSpPr>
        <p:pic>
          <p:nvPicPr>
            <p:cNvPr id="96" name="Google Shape;96;p19"/>
            <p:cNvPicPr preferRelativeResize="0"/>
            <p:nvPr/>
          </p:nvPicPr>
          <p:blipFill rotWithShape="1">
            <a:blip r:embed="rId4">
              <a:alphaModFix/>
            </a:blip>
            <a:srcRect b="0" l="16977" r="17876" t="0"/>
            <a:stretch/>
          </p:blipFill>
          <p:spPr>
            <a:xfrm>
              <a:off x="6847500" y="2722825"/>
              <a:ext cx="1934950" cy="167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9"/>
            <p:cNvPicPr preferRelativeResize="0"/>
            <p:nvPr/>
          </p:nvPicPr>
          <p:blipFill rotWithShape="1">
            <a:blip r:embed="rId5">
              <a:alphaModFix/>
            </a:blip>
            <a:srcRect b="0" l="18066" r="16782" t="0"/>
            <a:stretch/>
          </p:blipFill>
          <p:spPr>
            <a:xfrm>
              <a:off x="4370522" y="2722825"/>
              <a:ext cx="1934953" cy="167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9"/>
            <p:cNvSpPr txBox="1"/>
            <p:nvPr/>
          </p:nvSpPr>
          <p:spPr>
            <a:xfrm>
              <a:off x="4731100" y="4442000"/>
              <a:ext cx="121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</a:rPr>
                <a:t>Player 1 Wins </a:t>
              </a:r>
              <a:endParaRPr sz="1200">
                <a:solidFill>
                  <a:schemeClr val="lt2"/>
                </a:solidFill>
              </a:endParaRPr>
            </a:p>
          </p:txBody>
        </p:sp>
        <p:sp>
          <p:nvSpPr>
            <p:cNvPr id="99" name="Google Shape;99;p19"/>
            <p:cNvSpPr txBox="1"/>
            <p:nvPr/>
          </p:nvSpPr>
          <p:spPr>
            <a:xfrm>
              <a:off x="7461575" y="4442000"/>
              <a:ext cx="70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</a:rPr>
                <a:t>Draw</a:t>
              </a:r>
              <a:endParaRPr sz="1200">
                <a:solidFill>
                  <a:schemeClr val="lt2"/>
                </a:solidFill>
              </a:endParaRPr>
            </a:p>
          </p:txBody>
        </p:sp>
      </p:grpSp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25" y="4244750"/>
            <a:ext cx="4228351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RL methods for Connect4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Monte Carlo methods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By sampling episodes as we cannot iterate over trillions of states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Updates based on states ,actions and rewards observed in sampled episodes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Q-learning and SARSA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Epsilon greedy policies with an epsilon of 0.2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rate = 0.1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Agent performs random moves if it encounters a new state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7026" l="16915" r="0" t="19615"/>
          <a:stretch/>
        </p:blipFill>
        <p:spPr>
          <a:xfrm>
            <a:off x="2788150" y="4139125"/>
            <a:ext cx="55725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17757" r="2827" t="68846"/>
          <a:stretch/>
        </p:blipFill>
        <p:spPr>
          <a:xfrm>
            <a:off x="2588000" y="3419700"/>
            <a:ext cx="55725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25635" l="0" r="87435" t="46200"/>
          <a:stretch/>
        </p:blipFill>
        <p:spPr>
          <a:xfrm>
            <a:off x="1566275" y="3419700"/>
            <a:ext cx="10217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78545" l="0" r="84590" t="0"/>
          <a:stretch/>
        </p:blipFill>
        <p:spPr>
          <a:xfrm>
            <a:off x="1214850" y="4139125"/>
            <a:ext cx="15733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952500" y="4048375"/>
            <a:ext cx="68937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29"/>
              <a:t>Rewards only at the end of an episode </a:t>
            </a:r>
            <a:endParaRPr sz="1629"/>
          </a:p>
          <a:p>
            <a:pPr indent="-332105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630"/>
              <a:buChar char="-"/>
            </a:pPr>
            <a:r>
              <a:rPr lang="en" sz="1629"/>
              <a:t>cannot use  experience replay</a:t>
            </a:r>
            <a:endParaRPr sz="1629"/>
          </a:p>
        </p:txBody>
      </p:sp>
      <p:graphicFrame>
        <p:nvGraphicFramePr>
          <p:cNvPr id="117" name="Google Shape;117;p21"/>
          <p:cNvGraphicFramePr/>
          <p:nvPr/>
        </p:nvGraphicFramePr>
        <p:xfrm>
          <a:off x="952500" y="134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{BD3C16C6-E763-4D14-93FB-142D70E8093B}</a:tableStyleId>
              </a:tblPr>
              <a:tblGrid>
                <a:gridCol w="3749375"/>
                <a:gridCol w="314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Result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Reward </a:t>
                      </a:r>
                      <a:r>
                        <a:rPr lang="en">
                          <a:solidFill>
                            <a:schemeClr val="accent2"/>
                          </a:solidFill>
                        </a:rPr>
                        <a:t>obtained 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Win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+ </a:t>
                      </a:r>
                      <a:r>
                        <a:rPr lang="en">
                          <a:solidFill>
                            <a:schemeClr val="accent2"/>
                          </a:solidFill>
                        </a:rPr>
                        <a:t>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Lose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-1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Draw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- </a:t>
                      </a:r>
                      <a:r>
                        <a:rPr lang="en">
                          <a:solidFill>
                            <a:schemeClr val="accent2"/>
                          </a:solidFill>
                        </a:rPr>
                        <a:t>0.5 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Invalid action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-2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Intermediate states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